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1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8" r:id="rId14"/>
    <p:sldId id="274" r:id="rId15"/>
    <p:sldId id="277" r:id="rId16"/>
    <p:sldId id="278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69AE-25BA-4C2C-8DC5-0CFDA383D0B3}" type="datetimeFigureOut">
              <a:rPr lang="ru-RU" smtClean="0"/>
              <a:pPr/>
              <a:t>10.09.2013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155E-3487-4AE1-BCA7-2DAE1C9CBA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69AE-25BA-4C2C-8DC5-0CFDA383D0B3}" type="datetimeFigureOut">
              <a:rPr lang="ru-RU" smtClean="0"/>
              <a:pPr/>
              <a:t>10.09.2013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155E-3487-4AE1-BCA7-2DAE1C9CBA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69AE-25BA-4C2C-8DC5-0CFDA383D0B3}" type="datetimeFigureOut">
              <a:rPr lang="ru-RU" smtClean="0"/>
              <a:pPr/>
              <a:t>10.09.2013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155E-3487-4AE1-BCA7-2DAE1C9CBA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21D5DA-0200-4F47-91C9-50423BDB43F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E37266-E09D-4D8B-A777-B4DD220BB32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69AE-25BA-4C2C-8DC5-0CFDA383D0B3}" type="datetimeFigureOut">
              <a:rPr lang="ru-RU" smtClean="0"/>
              <a:pPr/>
              <a:t>10.09.2013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155E-3487-4AE1-BCA7-2DAE1C9CBA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69AE-25BA-4C2C-8DC5-0CFDA383D0B3}" type="datetimeFigureOut">
              <a:rPr lang="ru-RU" smtClean="0"/>
              <a:pPr/>
              <a:t>10.09.2013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155E-3487-4AE1-BCA7-2DAE1C9CBA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69AE-25BA-4C2C-8DC5-0CFDA383D0B3}" type="datetimeFigureOut">
              <a:rPr lang="ru-RU" smtClean="0"/>
              <a:pPr/>
              <a:t>10.09.2013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155E-3487-4AE1-BCA7-2DAE1C9CBA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69AE-25BA-4C2C-8DC5-0CFDA383D0B3}" type="datetimeFigureOut">
              <a:rPr lang="ru-RU" smtClean="0"/>
              <a:pPr/>
              <a:t>10.09.2013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155E-3487-4AE1-BCA7-2DAE1C9CBA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69AE-25BA-4C2C-8DC5-0CFDA383D0B3}" type="datetimeFigureOut">
              <a:rPr lang="ru-RU" smtClean="0"/>
              <a:pPr/>
              <a:t>10.09.2013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155E-3487-4AE1-BCA7-2DAE1C9CBA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69AE-25BA-4C2C-8DC5-0CFDA383D0B3}" type="datetimeFigureOut">
              <a:rPr lang="ru-RU" smtClean="0"/>
              <a:pPr/>
              <a:t>10.09.2013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155E-3487-4AE1-BCA7-2DAE1C9CBA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69AE-25BA-4C2C-8DC5-0CFDA383D0B3}" type="datetimeFigureOut">
              <a:rPr lang="ru-RU" smtClean="0"/>
              <a:pPr/>
              <a:t>10.09.2013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155E-3487-4AE1-BCA7-2DAE1C9CBA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69AE-25BA-4C2C-8DC5-0CFDA383D0B3}" type="datetimeFigureOut">
              <a:rPr lang="ru-RU" smtClean="0"/>
              <a:pPr/>
              <a:t>10.09.2013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F6155E-3487-4AE1-BCA7-2DAE1C9CBA4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1C69AE-25BA-4C2C-8DC5-0CFDA383D0B3}" type="datetimeFigureOut">
              <a:rPr lang="ru-RU" smtClean="0"/>
              <a:pPr/>
              <a:t>10.09.2013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F6155E-3487-4AE1-BCA7-2DAE1C9CBA4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wmf"/><Relationship Id="rId11" Type="http://schemas.openxmlformats.org/officeDocument/2006/relationships/image" Target="../media/image71.png"/><Relationship Id="rId5" Type="http://schemas.openxmlformats.org/officeDocument/2006/relationships/image" Target="../media/image65.wmf"/><Relationship Id="rId10" Type="http://schemas.openxmlformats.org/officeDocument/2006/relationships/image" Target="../media/image70.png"/><Relationship Id="rId4" Type="http://schemas.openxmlformats.org/officeDocument/2006/relationships/image" Target="../media/image64.wmf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3.gif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496"/>
            <a:ext cx="7851648" cy="1143008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>Автоматизация звуков [Л], [Л']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0"/>
            <a:ext cx="5857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ДОПОЛНИТЕ  ЧИСТОГОВОРКИ</a:t>
            </a:r>
            <a:endParaRPr lang="ru-RU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5" name="Picture 3" descr="E:\Изображение 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7572427" cy="55721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Изображение 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928670"/>
            <a:ext cx="7572428" cy="55007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0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ДОПОЛНИТЕ  ЧИСТОГОВОРКИ</a:t>
            </a:r>
            <a:endParaRPr lang="ru-RU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0"/>
            <a:ext cx="6286544" cy="50004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3333FF"/>
                </a:solidFill>
              </a:rPr>
              <a:t>Отгадайте загадки</a:t>
            </a:r>
            <a:endParaRPr lang="ru-RU" sz="3600" b="1" dirty="0">
              <a:solidFill>
                <a:srgbClr val="3333FF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179388" y="908050"/>
            <a:ext cx="3743325" cy="2376488"/>
          </a:xfrm>
          <a:prstGeom prst="cloudCallout">
            <a:avLst>
              <a:gd name="adj1" fmla="val -44231"/>
              <a:gd name="adj2" fmla="val 41583"/>
            </a:avLst>
          </a:prstGeom>
          <a:solidFill>
            <a:schemeClr val="accent1"/>
          </a:solidFill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11188" y="1268413"/>
            <a:ext cx="2971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Я землю копала, ничуть не устала. А кто мной копал, тот и устал.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5076825" y="765175"/>
            <a:ext cx="3743325" cy="2376488"/>
          </a:xfrm>
          <a:prstGeom prst="cloudCallout">
            <a:avLst>
              <a:gd name="adj1" fmla="val -44231"/>
              <a:gd name="adj2" fmla="val 41583"/>
            </a:avLst>
          </a:prstGeom>
          <a:solidFill>
            <a:schemeClr val="accent1"/>
          </a:solidFill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9900"/>
                </a:solidFill>
              </a:rPr>
              <a:t>Кто зимой холодной ходит злой, голодный?</a:t>
            </a:r>
            <a:endParaRPr lang="ru-RU" sz="2000" b="1" dirty="0">
              <a:solidFill>
                <a:srgbClr val="009900"/>
              </a:solidFill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2627313" y="3860800"/>
            <a:ext cx="3743325" cy="2376488"/>
          </a:xfrm>
          <a:prstGeom prst="cloudCallout">
            <a:avLst>
              <a:gd name="adj1" fmla="val -44231"/>
              <a:gd name="adj2" fmla="val 41583"/>
            </a:avLst>
          </a:prstGeom>
          <a:solidFill>
            <a:schemeClr val="accent1"/>
          </a:solidFill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dirty="0">
                <a:solidFill>
                  <a:srgbClr val="0066FF"/>
                </a:solidFill>
              </a:rPr>
              <a:t>Круглое, румяное с дерева упало, Любе в рот попало.</a:t>
            </a:r>
          </a:p>
        </p:txBody>
      </p:sp>
      <p:pic>
        <p:nvPicPr>
          <p:cNvPr id="25609" name="Picture 9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786190"/>
            <a:ext cx="2286015" cy="2776535"/>
          </a:xfrm>
          <a:prstGeom prst="rect">
            <a:avLst/>
          </a:prstGeom>
          <a:noFill/>
        </p:spPr>
      </p:pic>
      <p:sp>
        <p:nvSpPr>
          <p:cNvPr id="256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51275" y="2708275"/>
            <a:ext cx="1042988" cy="1042988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0004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66FF"/>
                </a:solidFill>
              </a:rPr>
              <a:t>Проверьте </a:t>
            </a:r>
            <a:r>
              <a:rPr lang="ru-RU" sz="4000" b="1" dirty="0">
                <a:solidFill>
                  <a:srgbClr val="0066FF"/>
                </a:solidFill>
              </a:rPr>
              <a:t>себя !</a:t>
            </a:r>
          </a:p>
        </p:txBody>
      </p:sp>
      <p:pic>
        <p:nvPicPr>
          <p:cNvPr id="61445" name="Picture 5" descr="AG00315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14686"/>
            <a:ext cx="2286016" cy="2751142"/>
          </a:xfrm>
          <a:prstGeom prst="rect">
            <a:avLst/>
          </a:prstGeom>
          <a:noFill/>
        </p:spPr>
      </p:pic>
      <p:sp>
        <p:nvSpPr>
          <p:cNvPr id="61446" name="AutoShape 6"/>
          <p:cNvSpPr>
            <a:spLocks noChangeArrowheads="1"/>
          </p:cNvSpPr>
          <p:nvPr/>
        </p:nvSpPr>
        <p:spPr bwMode="auto">
          <a:xfrm rot="1520907">
            <a:off x="4184810" y="790009"/>
            <a:ext cx="4321175" cy="4356225"/>
          </a:xfrm>
          <a:prstGeom prst="wedgeEllipseCallout">
            <a:avLst>
              <a:gd name="adj1" fmla="val -67047"/>
              <a:gd name="adj2" fmla="val 71632"/>
            </a:avLst>
          </a:prstGeom>
          <a:solidFill>
            <a:schemeClr val="accent1"/>
          </a:solidFill>
          <a:ln w="381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787901" y="785794"/>
            <a:ext cx="31416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Это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1448" name="WordArt 8"/>
          <p:cNvSpPr>
            <a:spLocks noChangeArrowheads="1" noChangeShapeType="1" noTextEdit="1"/>
          </p:cNvSpPr>
          <p:nvPr/>
        </p:nvSpPr>
        <p:spPr bwMode="auto">
          <a:xfrm>
            <a:off x="2643174" y="5000636"/>
            <a:ext cx="2714644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itchFamily="34" charset="0"/>
                <a:cs typeface="Times New Roman"/>
              </a:rPr>
              <a:t>Всё верно?</a:t>
            </a:r>
          </a:p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         </a:t>
            </a:r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itchFamily="34" charset="0"/>
                <a:cs typeface="Times New Roman"/>
              </a:rPr>
              <a:t>МОЛОДЦЫ</a:t>
            </a:r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lang="ru-RU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1449" name="Picture 9" descr="AG00373_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12088" y="5661025"/>
            <a:ext cx="1000125" cy="96202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1571612"/>
            <a:ext cx="12144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785926"/>
            <a:ext cx="147637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3286124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9272" y="0"/>
            <a:ext cx="79854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НАЗОВИте ПРАВИЛЬНО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2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0"/>
            <a:ext cx="1685907" cy="18446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785794"/>
            <a:ext cx="69294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71480"/>
            <a:ext cx="92559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Дикие животные – это …</a:t>
            </a:r>
            <a:b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Домашние животные – это …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857760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04" y="5286388"/>
            <a:ext cx="1714512" cy="1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928802"/>
            <a:ext cx="2286016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3857628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1928802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29132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53248" y="2214554"/>
            <a:ext cx="219075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3643314"/>
            <a:ext cx="190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868" y="4214818"/>
            <a:ext cx="1928826" cy="200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</a:rPr>
              <a:t>Распределите </a:t>
            </a:r>
            <a:r>
              <a:rPr lang="ru-RU" sz="4000" b="1" dirty="0">
                <a:solidFill>
                  <a:srgbClr val="0033CC"/>
                </a:solidFill>
              </a:rPr>
              <a:t>правильно картинки.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ru-RU" sz="3200" b="1" dirty="0" smtClean="0">
              <a:solidFill>
                <a:srgbClr val="FF0066"/>
              </a:solidFill>
            </a:endParaRP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Одежда </a:t>
            </a:r>
            <a:r>
              <a:rPr lang="ru-RU" sz="3200" dirty="0" smtClean="0">
                <a:solidFill>
                  <a:srgbClr val="FF0066"/>
                </a:solidFill>
              </a:rPr>
              <a:t> </a:t>
            </a:r>
            <a:r>
              <a:rPr lang="ru-RU" sz="3200" dirty="0" smtClean="0"/>
              <a:t>           </a:t>
            </a:r>
            <a:r>
              <a:rPr lang="ru-RU" sz="3200" b="1" dirty="0" smtClean="0">
                <a:solidFill>
                  <a:srgbClr val="FF0066"/>
                </a:solidFill>
              </a:rPr>
              <a:t> Мебель    </a:t>
            </a:r>
            <a:r>
              <a:rPr lang="ru-RU" sz="3200" dirty="0" smtClean="0"/>
              <a:t>      </a:t>
            </a:r>
            <a:r>
              <a:rPr lang="ru-RU" sz="3200" b="1" dirty="0">
                <a:solidFill>
                  <a:srgbClr val="FF0066"/>
                </a:solidFill>
              </a:rPr>
              <a:t>Продукты</a:t>
            </a:r>
          </a:p>
        </p:txBody>
      </p:sp>
      <p:pic>
        <p:nvPicPr>
          <p:cNvPr id="52229" name="Picture 5" descr="AG00317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6550" y="115888"/>
            <a:ext cx="1038225" cy="1333500"/>
          </a:xfrm>
          <a:prstGeom prst="rect">
            <a:avLst/>
          </a:prstGeom>
          <a:noFill/>
        </p:spPr>
      </p:pic>
      <p:pic>
        <p:nvPicPr>
          <p:cNvPr id="52242" name="Picture 18" descr="FD0166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857760"/>
            <a:ext cx="1485902" cy="1571636"/>
          </a:xfrm>
          <a:prstGeom prst="rect">
            <a:avLst/>
          </a:prstGeom>
          <a:noFill/>
        </p:spPr>
      </p:pic>
      <p:sp>
        <p:nvSpPr>
          <p:cNvPr id="52252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85852" y="1928802"/>
            <a:ext cx="576262" cy="539750"/>
          </a:xfrm>
          <a:prstGeom prst="actionButtonHelp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52253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14810" y="1857364"/>
            <a:ext cx="576262" cy="539750"/>
          </a:xfrm>
          <a:prstGeom prst="actionButtonHelp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2254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15206" y="1857364"/>
            <a:ext cx="576262" cy="539750"/>
          </a:xfrm>
          <a:prstGeom prst="actionButtonHelp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52257" name="Picture 33" descr="BD0898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4357694"/>
            <a:ext cx="1408114" cy="1785950"/>
          </a:xfrm>
          <a:prstGeom prst="rect">
            <a:avLst/>
          </a:prstGeom>
          <a:noFill/>
        </p:spPr>
      </p:pic>
      <p:pic>
        <p:nvPicPr>
          <p:cNvPr id="52258" name="Picture 34" descr="BD07456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572132" y="4572008"/>
            <a:ext cx="1357322" cy="1785950"/>
          </a:xfrm>
          <a:prstGeom prst="rect">
            <a:avLst/>
          </a:prstGeom>
          <a:noFill/>
        </p:spPr>
      </p:pic>
      <p:pic>
        <p:nvPicPr>
          <p:cNvPr id="52261" name="Picture 37" descr="BD05147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5072074"/>
            <a:ext cx="1357322" cy="1000132"/>
          </a:xfrm>
          <a:prstGeom prst="rect">
            <a:avLst/>
          </a:prstGeom>
          <a:noFill/>
        </p:spPr>
      </p:pic>
      <p:pic>
        <p:nvPicPr>
          <p:cNvPr id="52263" name="Picture 39" descr="FD00739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2643182"/>
            <a:ext cx="1439864" cy="1400177"/>
          </a:xfrm>
          <a:prstGeom prst="rect">
            <a:avLst/>
          </a:prstGeom>
          <a:noFill/>
        </p:spPr>
      </p:pic>
      <p:pic>
        <p:nvPicPr>
          <p:cNvPr id="52266" name="Picture 42" descr="HH01600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2928934"/>
            <a:ext cx="1814515" cy="144780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2857496"/>
            <a:ext cx="1571636" cy="135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72330" y="2643182"/>
            <a:ext cx="154781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14546" y="4714884"/>
            <a:ext cx="13573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3333FF"/>
                </a:solidFill>
              </a:rPr>
              <a:t>Придумайте </a:t>
            </a:r>
            <a:r>
              <a:rPr lang="ru-RU" sz="3200" b="1" dirty="0">
                <a:solidFill>
                  <a:srgbClr val="3333FF"/>
                </a:solidFill>
              </a:rPr>
              <a:t>предложения по картинкам.</a:t>
            </a:r>
          </a:p>
        </p:txBody>
      </p:sp>
      <p:pic>
        <p:nvPicPr>
          <p:cNvPr id="17429" name="Picture 21" descr="J007615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357562"/>
            <a:ext cx="2447925" cy="2592387"/>
          </a:xfrm>
          <a:prstGeom prst="rect">
            <a:avLst/>
          </a:prstGeom>
          <a:noFill/>
        </p:spPr>
      </p:pic>
      <p:pic>
        <p:nvPicPr>
          <p:cNvPr id="17436" name="Picture 28" descr="AVIA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1071546"/>
            <a:ext cx="3959225" cy="2052638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17438" name="Picture 30" descr="Chld0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071546"/>
            <a:ext cx="3311525" cy="2090738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17439" name="Picture 31" descr="Chld06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500438"/>
            <a:ext cx="1873250" cy="2376488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17440" name="Picture 32" descr="Chld09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71736" y="3500438"/>
            <a:ext cx="2016125" cy="237490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9" name="Picture 19" descr="AG00317_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3" y="4143380"/>
            <a:ext cx="1571635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3058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hlink"/>
                </a:solidFill>
              </a:rPr>
              <a:t>Вы </a:t>
            </a:r>
            <a:r>
              <a:rPr lang="ru-RU" sz="4000" b="1" dirty="0">
                <a:solidFill>
                  <a:schemeClr val="hlink"/>
                </a:solidFill>
              </a:rPr>
              <a:t>замечательно </a:t>
            </a:r>
            <a:r>
              <a:rPr lang="ru-RU" sz="4000" b="1" dirty="0" smtClean="0">
                <a:solidFill>
                  <a:schemeClr val="hlink"/>
                </a:solidFill>
              </a:rPr>
              <a:t>поработали!</a:t>
            </a:r>
            <a:endParaRPr lang="ru-RU" sz="4000" b="1" dirty="0">
              <a:solidFill>
                <a:schemeClr val="hlink"/>
              </a:solidFill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916238" y="785795"/>
            <a:ext cx="277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66"/>
                </a:solidFill>
              </a:rPr>
              <a:t>Молодцы! </a:t>
            </a:r>
            <a:endParaRPr lang="ru-RU" sz="4000" b="1" dirty="0">
              <a:solidFill>
                <a:srgbClr val="FF0066"/>
              </a:solidFill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592138" y="226695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7353" name="Picture 9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1428736"/>
            <a:ext cx="800100" cy="1019175"/>
          </a:xfrm>
          <a:prstGeom prst="rect">
            <a:avLst/>
          </a:prstGeom>
          <a:noFill/>
        </p:spPr>
      </p:pic>
      <p:pic>
        <p:nvPicPr>
          <p:cNvPr id="57354" name="Picture 10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025" y="2133600"/>
            <a:ext cx="800100" cy="1019175"/>
          </a:xfrm>
          <a:prstGeom prst="rect">
            <a:avLst/>
          </a:prstGeom>
          <a:noFill/>
        </p:spPr>
      </p:pic>
      <p:pic>
        <p:nvPicPr>
          <p:cNvPr id="57355" name="Picture 11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052513"/>
            <a:ext cx="800100" cy="1019175"/>
          </a:xfrm>
          <a:prstGeom prst="rect">
            <a:avLst/>
          </a:prstGeom>
          <a:noFill/>
        </p:spPr>
      </p:pic>
      <p:pic>
        <p:nvPicPr>
          <p:cNvPr id="57356" name="Picture 12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789363"/>
            <a:ext cx="800100" cy="1019175"/>
          </a:xfrm>
          <a:prstGeom prst="rect">
            <a:avLst/>
          </a:prstGeom>
          <a:noFill/>
        </p:spPr>
      </p:pic>
      <p:pic>
        <p:nvPicPr>
          <p:cNvPr id="57357" name="Picture 13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27988" y="4581525"/>
            <a:ext cx="800100" cy="1019175"/>
          </a:xfrm>
          <a:prstGeom prst="rect">
            <a:avLst/>
          </a:prstGeom>
          <a:noFill/>
        </p:spPr>
      </p:pic>
      <p:pic>
        <p:nvPicPr>
          <p:cNvPr id="57358" name="Picture 14" descr="AG0031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644900"/>
            <a:ext cx="2695575" cy="3043238"/>
          </a:xfrm>
          <a:prstGeom prst="rect">
            <a:avLst/>
          </a:prstGeom>
          <a:noFill/>
        </p:spPr>
      </p:pic>
      <p:pic>
        <p:nvPicPr>
          <p:cNvPr id="57359" name="Picture 15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571744"/>
            <a:ext cx="800100" cy="1019175"/>
          </a:xfrm>
          <a:prstGeom prst="rect">
            <a:avLst/>
          </a:prstGeom>
          <a:noFill/>
        </p:spPr>
      </p:pic>
      <p:sp>
        <p:nvSpPr>
          <p:cNvPr id="57360" name="AutoShape 16"/>
          <p:cNvSpPr>
            <a:spLocks noChangeArrowheads="1"/>
          </p:cNvSpPr>
          <p:nvPr/>
        </p:nvSpPr>
        <p:spPr bwMode="auto">
          <a:xfrm>
            <a:off x="5580063" y="2071678"/>
            <a:ext cx="3313112" cy="3071834"/>
          </a:xfrm>
          <a:prstGeom prst="cloudCallout">
            <a:avLst>
              <a:gd name="adj1" fmla="val -69556"/>
              <a:gd name="adj2" fmla="val 50013"/>
            </a:avLst>
          </a:prstGeom>
          <a:solidFill>
            <a:schemeClr val="accent1"/>
          </a:solidFill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6208713" y="2571744"/>
            <a:ext cx="23479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66"/>
                </a:solidFill>
              </a:rPr>
              <a:t>Всегда правильно </a:t>
            </a:r>
          </a:p>
          <a:p>
            <a:pPr algn="ctr"/>
            <a:r>
              <a:rPr lang="ru-RU" sz="2800" b="1" dirty="0" smtClean="0">
                <a:solidFill>
                  <a:srgbClr val="FF0066"/>
                </a:solidFill>
              </a:rPr>
              <a:t>говорите звук </a:t>
            </a:r>
            <a:r>
              <a:rPr lang="ru-RU" sz="2800" b="1" dirty="0">
                <a:solidFill>
                  <a:srgbClr val="003399"/>
                </a:solidFill>
              </a:rPr>
              <a:t>Л</a:t>
            </a:r>
            <a:r>
              <a:rPr lang="ru-RU" sz="2800" b="1" dirty="0">
                <a:solidFill>
                  <a:srgbClr val="FF0066"/>
                </a:solidFill>
              </a:rPr>
              <a:t> !</a:t>
            </a:r>
          </a:p>
        </p:txBody>
      </p:sp>
      <p:pic>
        <p:nvPicPr>
          <p:cNvPr id="57364" name="Picture 20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2714620"/>
            <a:ext cx="800100" cy="1019175"/>
          </a:xfrm>
          <a:prstGeom prst="rect">
            <a:avLst/>
          </a:prstGeom>
          <a:noFill/>
        </p:spPr>
      </p:pic>
      <p:pic>
        <p:nvPicPr>
          <p:cNvPr id="57365" name="Picture 21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5661025"/>
            <a:ext cx="800100" cy="1019175"/>
          </a:xfrm>
          <a:prstGeom prst="rect">
            <a:avLst/>
          </a:prstGeom>
          <a:noFill/>
        </p:spPr>
      </p:pic>
      <p:pic>
        <p:nvPicPr>
          <p:cNvPr id="57366" name="Picture 22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5516563"/>
            <a:ext cx="800100" cy="1019175"/>
          </a:xfrm>
          <a:prstGeom prst="rect">
            <a:avLst/>
          </a:prstGeom>
          <a:noFill/>
        </p:spPr>
      </p:pic>
      <p:pic>
        <p:nvPicPr>
          <p:cNvPr id="57367" name="Picture 23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857232"/>
            <a:ext cx="800100" cy="1019175"/>
          </a:xfrm>
          <a:prstGeom prst="rect">
            <a:avLst/>
          </a:prstGeom>
          <a:noFill/>
        </p:spPr>
      </p:pic>
      <p:pic>
        <p:nvPicPr>
          <p:cNvPr id="57368" name="Picture 24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1341438"/>
            <a:ext cx="800100" cy="1019175"/>
          </a:xfrm>
          <a:prstGeom prst="rect">
            <a:avLst/>
          </a:prstGeom>
          <a:noFill/>
        </p:spPr>
      </p:pic>
      <p:pic>
        <p:nvPicPr>
          <p:cNvPr id="57369" name="Picture 25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3857628"/>
            <a:ext cx="800100" cy="1019175"/>
          </a:xfrm>
          <a:prstGeom prst="rect">
            <a:avLst/>
          </a:prstGeom>
          <a:noFill/>
        </p:spPr>
      </p:pic>
      <p:pic>
        <p:nvPicPr>
          <p:cNvPr id="57370" name="Picture 26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9925" y="5373688"/>
            <a:ext cx="800100" cy="1019175"/>
          </a:xfrm>
          <a:prstGeom prst="rect">
            <a:avLst/>
          </a:prstGeom>
          <a:noFill/>
        </p:spPr>
      </p:pic>
      <p:pic>
        <p:nvPicPr>
          <p:cNvPr id="57371" name="Picture 27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5516563"/>
            <a:ext cx="800100" cy="1019175"/>
          </a:xfrm>
          <a:prstGeom prst="rect">
            <a:avLst/>
          </a:prstGeom>
          <a:noFill/>
        </p:spPr>
      </p:pic>
      <p:pic>
        <p:nvPicPr>
          <p:cNvPr id="57372" name="Picture 28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4143380"/>
            <a:ext cx="800100" cy="1019175"/>
          </a:xfrm>
          <a:prstGeom prst="rect">
            <a:avLst/>
          </a:prstGeom>
          <a:noFill/>
        </p:spPr>
      </p:pic>
      <p:pic>
        <p:nvPicPr>
          <p:cNvPr id="57373" name="Picture 29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4929198"/>
            <a:ext cx="800100" cy="1019175"/>
          </a:xfrm>
          <a:prstGeom prst="rect">
            <a:avLst/>
          </a:prstGeom>
          <a:noFill/>
        </p:spPr>
      </p:pic>
      <p:pic>
        <p:nvPicPr>
          <p:cNvPr id="57374" name="Picture 30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492375"/>
            <a:ext cx="800100" cy="1019175"/>
          </a:xfrm>
          <a:prstGeom prst="rect">
            <a:avLst/>
          </a:prstGeom>
          <a:noFill/>
        </p:spPr>
      </p:pic>
      <p:pic>
        <p:nvPicPr>
          <p:cNvPr id="57375" name="Picture 31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9586" y="785794"/>
            <a:ext cx="800100" cy="1019175"/>
          </a:xfrm>
          <a:prstGeom prst="rect">
            <a:avLst/>
          </a:prstGeom>
          <a:noFill/>
        </p:spPr>
      </p:pic>
      <p:pic>
        <p:nvPicPr>
          <p:cNvPr id="57376" name="Picture 32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2636838"/>
            <a:ext cx="800100" cy="1019175"/>
          </a:xfrm>
          <a:prstGeom prst="rect">
            <a:avLst/>
          </a:prstGeom>
          <a:noFill/>
        </p:spPr>
      </p:pic>
      <p:pic>
        <p:nvPicPr>
          <p:cNvPr id="57377" name="Picture 33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1142984"/>
            <a:ext cx="800100" cy="1019175"/>
          </a:xfrm>
          <a:prstGeom prst="rect">
            <a:avLst/>
          </a:prstGeom>
          <a:noFill/>
        </p:spPr>
      </p:pic>
      <p:pic>
        <p:nvPicPr>
          <p:cNvPr id="57378" name="Picture 34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1428736"/>
            <a:ext cx="800100" cy="1019175"/>
          </a:xfrm>
          <a:prstGeom prst="rect">
            <a:avLst/>
          </a:prstGeom>
          <a:noFill/>
        </p:spPr>
      </p:pic>
      <p:pic>
        <p:nvPicPr>
          <p:cNvPr id="57379" name="Picture 35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6550" y="5734050"/>
            <a:ext cx="800100" cy="1019175"/>
          </a:xfrm>
          <a:prstGeom prst="rect">
            <a:avLst/>
          </a:prstGeom>
          <a:noFill/>
        </p:spPr>
      </p:pic>
      <p:pic>
        <p:nvPicPr>
          <p:cNvPr id="57380" name="Picture 36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788" y="5229225"/>
            <a:ext cx="800100" cy="1019175"/>
          </a:xfrm>
          <a:prstGeom prst="rect">
            <a:avLst/>
          </a:prstGeom>
          <a:noFill/>
        </p:spPr>
      </p:pic>
      <p:pic>
        <p:nvPicPr>
          <p:cNvPr id="57381" name="Picture 37" descr="J009574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5300663"/>
            <a:ext cx="800100" cy="1019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AG00315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143116"/>
            <a:ext cx="3246432" cy="3878272"/>
          </a:xfrm>
          <a:prstGeom prst="rect">
            <a:avLst/>
          </a:prstGeom>
          <a:noFill/>
        </p:spPr>
      </p:pic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3786182" y="2285993"/>
            <a:ext cx="4887918" cy="2439996"/>
          </a:xfrm>
          <a:prstGeom prst="wedgeEllipseCallout">
            <a:avLst>
              <a:gd name="adj1" fmla="val -78609"/>
              <a:gd name="adj2" fmla="val 262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143372" y="3000372"/>
            <a:ext cx="40005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66"/>
                </a:solidFill>
              </a:rPr>
              <a:t>Говорите  </a:t>
            </a:r>
            <a:r>
              <a:rPr lang="ru-RU" sz="2800" b="1" dirty="0">
                <a:solidFill>
                  <a:srgbClr val="FF0066"/>
                </a:solidFill>
              </a:rPr>
              <a:t>правильно, красиво!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39750" y="5929330"/>
            <a:ext cx="31035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       </a:t>
            </a:r>
            <a:r>
              <a:rPr lang="ru-RU" sz="2800" b="1" dirty="0" err="1" smtClean="0">
                <a:solidFill>
                  <a:srgbClr val="3333FF"/>
                </a:solidFill>
              </a:rPr>
              <a:t>Лилипутик</a:t>
            </a:r>
            <a:endParaRPr lang="ru-RU" sz="2800" b="1" dirty="0">
              <a:solidFill>
                <a:srgbClr val="3333FF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364163" y="19891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65" name="WordArt 17"/>
          <p:cNvSpPr>
            <a:spLocks noChangeArrowheads="1" noChangeShapeType="1" noTextEdit="1"/>
          </p:cNvSpPr>
          <p:nvPr/>
        </p:nvSpPr>
        <p:spPr bwMode="auto">
          <a:xfrm>
            <a:off x="357158" y="285728"/>
            <a:ext cx="8501122" cy="1311262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666"/>
              </a:avLst>
            </a:prstTxWarp>
          </a:bodyPr>
          <a:lstStyle/>
          <a:p>
            <a:r>
              <a:rPr lang="ru-RU" sz="3600" dirty="0" smtClean="0">
                <a:solidFill>
                  <a:schemeClr val="folHlink"/>
                </a:solidFill>
              </a:rPr>
              <a:t>Помогите </a:t>
            </a:r>
            <a:r>
              <a:rPr lang="ru-RU" sz="3600" dirty="0" err="1" smtClean="0">
                <a:solidFill>
                  <a:schemeClr val="folHlink"/>
                </a:solidFill>
              </a:rPr>
              <a:t>Лилипутику</a:t>
            </a:r>
            <a:r>
              <a:rPr lang="ru-RU" sz="3600" dirty="0" smtClean="0">
                <a:solidFill>
                  <a:schemeClr val="folHlink"/>
                </a:solidFill>
              </a:rPr>
              <a:t> выполнить задания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FF"/>
              </a:solidFill>
              <a:latin typeface="Arial"/>
              <a:cs typeface="Arial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755650" y="60928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000924" cy="50004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3333FF"/>
                </a:solidFill>
              </a:rPr>
              <a:t>Посмотрите </a:t>
            </a:r>
            <a:r>
              <a:rPr lang="ru-RU" sz="2000" b="1" dirty="0">
                <a:solidFill>
                  <a:srgbClr val="3333FF"/>
                </a:solidFill>
              </a:rPr>
              <a:t>на профиль звука Л и </a:t>
            </a:r>
            <a:r>
              <a:rPr lang="ru-RU" sz="2000" b="1" dirty="0" smtClean="0">
                <a:solidFill>
                  <a:srgbClr val="3333FF"/>
                </a:solidFill>
              </a:rPr>
              <a:t>ответьте </a:t>
            </a:r>
            <a:r>
              <a:rPr lang="ru-RU" sz="2000" b="1" dirty="0">
                <a:solidFill>
                  <a:srgbClr val="3333FF"/>
                </a:solidFill>
              </a:rPr>
              <a:t>на вопросы: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Где находится язык, когда мы правильно произносим звук Л?</a:t>
            </a:r>
            <a:endParaRPr lang="ru-RU" sz="2400" b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</a:rPr>
              <a:t>Звук </a:t>
            </a:r>
            <a:r>
              <a:rPr lang="ru-RU" sz="2400" b="1" dirty="0">
                <a:solidFill>
                  <a:srgbClr val="009900"/>
                </a:solidFill>
              </a:rPr>
              <a:t>Л говорим с голосом или без голоса?</a:t>
            </a:r>
          </a:p>
          <a:p>
            <a:endParaRPr lang="ru-RU" sz="1800" b="1" dirty="0">
              <a:solidFill>
                <a:srgbClr val="009900"/>
              </a:solidFill>
            </a:endParaRPr>
          </a:p>
          <a:p>
            <a:endParaRPr lang="ru-RU" sz="1800" b="1" dirty="0">
              <a:solidFill>
                <a:srgbClr val="009900"/>
              </a:solidFill>
            </a:endParaRPr>
          </a:p>
          <a:p>
            <a:endParaRPr lang="ru-RU" sz="1800" dirty="0"/>
          </a:p>
        </p:txBody>
      </p:sp>
      <p:pic>
        <p:nvPicPr>
          <p:cNvPr id="3079" name="Picture 7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71876"/>
            <a:ext cx="2857520" cy="2705097"/>
          </a:xfrm>
          <a:prstGeom prst="rect">
            <a:avLst/>
          </a:prstGeom>
          <a:noFill/>
        </p:spPr>
      </p:pic>
      <p:sp>
        <p:nvSpPr>
          <p:cNvPr id="308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43834" y="3786190"/>
            <a:ext cx="1187450" cy="1081088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971550" y="1628775"/>
            <a:ext cx="2879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39750" y="4941888"/>
            <a:ext cx="3168650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539750" y="5516563"/>
            <a:ext cx="3168650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3094" name="Picture 22" descr="Звуки 037"/>
          <p:cNvPicPr>
            <a:picLocks noChangeAspect="1" noChangeArrowheads="1"/>
          </p:cNvPicPr>
          <p:nvPr/>
        </p:nvPicPr>
        <p:blipFill>
          <a:blip r:embed="rId3" cstate="email">
            <a:lum bright="6000"/>
          </a:blip>
          <a:srcRect/>
          <a:stretch>
            <a:fillRect/>
          </a:stretch>
        </p:blipFill>
        <p:spPr bwMode="auto">
          <a:xfrm>
            <a:off x="827088" y="1357298"/>
            <a:ext cx="3459160" cy="3943365"/>
          </a:xfrm>
          <a:prstGeom prst="rect">
            <a:avLst/>
          </a:prstGeom>
          <a:solidFill>
            <a:schemeClr val="bg2"/>
          </a:solidFill>
          <a:ln w="5715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714480" y="0"/>
            <a:ext cx="6072230" cy="5714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hlink"/>
                </a:solidFill>
              </a:rPr>
              <a:t>А теперь </a:t>
            </a:r>
            <a:r>
              <a:rPr lang="ru-RU" sz="3600" b="1" dirty="0" smtClean="0">
                <a:solidFill>
                  <a:schemeClr val="hlink"/>
                </a:solidFill>
              </a:rPr>
              <a:t>проверьте </a:t>
            </a:r>
            <a:r>
              <a:rPr lang="ru-RU" sz="3600" b="1" dirty="0">
                <a:solidFill>
                  <a:schemeClr val="hlink"/>
                </a:solidFill>
              </a:rPr>
              <a:t>себя!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773238"/>
            <a:ext cx="4038600" cy="4421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Кончик языка упирается в верхние зубы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folHlink"/>
                </a:solidFill>
              </a:rPr>
              <a:t>Звук </a:t>
            </a:r>
            <a:r>
              <a:rPr lang="ru-RU" sz="2400" b="1" dirty="0">
                <a:solidFill>
                  <a:schemeClr val="folHlink"/>
                </a:solidFill>
              </a:rPr>
              <a:t>произносим с голосом.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              </a:t>
            </a:r>
            <a:endParaRPr lang="ru-RU" sz="2400" b="1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F3300"/>
                </a:solidFill>
              </a:rPr>
              <a:t>                     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929322" y="4572008"/>
            <a:ext cx="2928958" cy="15938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Всё верно?</a:t>
            </a:r>
          </a:p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                   Умница!</a:t>
            </a:r>
          </a:p>
        </p:txBody>
      </p:sp>
      <p:pic>
        <p:nvPicPr>
          <p:cNvPr id="5131" name="Picture 11" descr="AG00315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143380"/>
            <a:ext cx="2428891" cy="2546345"/>
          </a:xfrm>
          <a:prstGeom prst="rect">
            <a:avLst/>
          </a:prstGeom>
          <a:noFill/>
        </p:spPr>
      </p:pic>
      <p:pic>
        <p:nvPicPr>
          <p:cNvPr id="5132" name="Picture 12" descr="Звуки 0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lum bright="6000"/>
          </a:blip>
          <a:srcRect/>
          <a:stretch>
            <a:fillRect/>
          </a:stretch>
        </p:blipFill>
        <p:spPr>
          <a:xfrm>
            <a:off x="785786" y="1428736"/>
            <a:ext cx="2816218" cy="3870341"/>
          </a:xfrm>
          <a:solidFill>
            <a:schemeClr val="bg2"/>
          </a:solidFill>
          <a:ln w="57150">
            <a:solidFill>
              <a:schemeClr val="hlin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857232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928670"/>
            <a:ext cx="17859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857232"/>
            <a:ext cx="17145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928670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71744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2643182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2714620"/>
            <a:ext cx="214314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2714620"/>
            <a:ext cx="1857388" cy="157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8050" y="2714620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82" y="4643446"/>
            <a:ext cx="17859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00232" y="4643446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43306" y="4714884"/>
            <a:ext cx="17145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0628" y="4643446"/>
            <a:ext cx="1905000" cy="18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00892" y="4857760"/>
            <a:ext cx="1905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823217" y="1"/>
            <a:ext cx="74975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НАЗОВИТЕ КАРТИНКИ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17859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142984"/>
            <a:ext cx="1905000" cy="18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071546"/>
            <a:ext cx="1928826" cy="18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6058"/>
            <a:ext cx="178591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1142984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1142984"/>
            <a:ext cx="1762126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2928934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2928934"/>
            <a:ext cx="1905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0694" y="3000372"/>
            <a:ext cx="1785950" cy="150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4786322"/>
            <a:ext cx="17145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15206" y="2786058"/>
            <a:ext cx="1928794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7356" y="4857760"/>
            <a:ext cx="17145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00430" y="4857760"/>
            <a:ext cx="207170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00694" y="4857760"/>
            <a:ext cx="17145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15206" y="4857760"/>
            <a:ext cx="17145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1714480" y="0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НАЗОВИТЕ КАРТИНКИ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958166" cy="5000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ПРАВИЛЬНО ПОДБЕРИТЕ КАРТИНКИ К СЛОВАМ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857628"/>
            <a:ext cx="1524004" cy="119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643446"/>
            <a:ext cx="1762124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5214950"/>
            <a:ext cx="1357322" cy="142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1571612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314324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2171348"/>
            <a:ext cx="1928826" cy="16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857620" y="5000636"/>
            <a:ext cx="1619250" cy="150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3143248"/>
            <a:ext cx="15517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1214422"/>
            <a:ext cx="1762124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214282" y="785794"/>
            <a:ext cx="35719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ЗЕЛЕНЫЙ</a:t>
            </a:r>
          </a:p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ВКУСНЫЕ</a:t>
            </a:r>
          </a:p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УДОБНОЕ</a:t>
            </a:r>
          </a:p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НОВЫЙ</a:t>
            </a:r>
          </a:p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НАРЯДНАЯ</a:t>
            </a:r>
          </a:p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СТАРЫЙ</a:t>
            </a:r>
          </a:p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КРАСИВЫЕ</a:t>
            </a:r>
          </a:p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ВЕСЕЛЫЙ</a:t>
            </a:r>
          </a:p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АРОМАТНАЯ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НОВОГОДНЯЯ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214810" y="785794"/>
            <a:ext cx="148432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0"/>
            <a:ext cx="65722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ДОПОЛНИТЕ  ЧИСТОГОВОРКИ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E:\Изображение 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928669"/>
            <a:ext cx="7358113" cy="55721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ДОПОЛНИТЕ  ЧИСТОГОВОРКИ</a:t>
            </a:r>
            <a:endParaRPr lang="ru-RU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E:\Изображение 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8001056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747</TotalTime>
  <Words>175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    Автоматизация звуков [Л], [Л']</vt:lpstr>
      <vt:lpstr>Слайд 2</vt:lpstr>
      <vt:lpstr>Посмотрите на профиль звука Л и ответьте на вопросы:</vt:lpstr>
      <vt:lpstr>А теперь проверьте себя!</vt:lpstr>
      <vt:lpstr>Слайд 5</vt:lpstr>
      <vt:lpstr>Слайд 6</vt:lpstr>
      <vt:lpstr>ПРАВИЛЬНО ПОДБЕРИТЕ КАРТИНКИ К СЛОВАМ</vt:lpstr>
      <vt:lpstr>Слайд 8</vt:lpstr>
      <vt:lpstr>Слайд 9</vt:lpstr>
      <vt:lpstr>Слайд 10</vt:lpstr>
      <vt:lpstr>Слайд 11</vt:lpstr>
      <vt:lpstr>Отгадайте загадки</vt:lpstr>
      <vt:lpstr>Проверьте себя !</vt:lpstr>
      <vt:lpstr>Слайд 14</vt:lpstr>
      <vt:lpstr>Распределите правильно картинки.</vt:lpstr>
      <vt:lpstr>Придумайте предложения по картинкам.</vt:lpstr>
      <vt:lpstr>Вы замечательно поработали!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звуков [Л], [Л']</dc:title>
  <dc:creator>Admin</dc:creator>
  <cp:lastModifiedBy>user</cp:lastModifiedBy>
  <cp:revision>48</cp:revision>
  <dcterms:created xsi:type="dcterms:W3CDTF">2010-03-03T13:38:25Z</dcterms:created>
  <dcterms:modified xsi:type="dcterms:W3CDTF">2013-09-10T03:27:42Z</dcterms:modified>
</cp:coreProperties>
</file>